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1" r:id="rId2"/>
    <p:sldId id="269" r:id="rId3"/>
    <p:sldId id="256" r:id="rId4"/>
    <p:sldId id="257" r:id="rId5"/>
    <p:sldId id="273" r:id="rId6"/>
    <p:sldId id="262" r:id="rId7"/>
    <p:sldId id="263" r:id="rId8"/>
    <p:sldId id="264" r:id="rId9"/>
    <p:sldId id="265" r:id="rId10"/>
    <p:sldId id="266" r:id="rId11"/>
    <p:sldId id="283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C4722-1A6D-4EE2-A13A-43D80AA82F0E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0F476-053E-4F5A-A3E1-A366B1B488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01E860-7966-49D9-8E19-9F78838F12BE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z="2000" b="1" dirty="0" smtClean="0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941FE54-C21D-411C-9A58-52022F290E92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46E4A64-3CF0-4365-8934-442BC0875F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ru.wikipedia.org/wiki/%D0%97%D0%B0%D1%89%D0%B8%D1%82%D0%B0_%D0%B4%D0%B5%D1%82%D0%B5%D0%B9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124744"/>
            <a:ext cx="7200800" cy="223763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Международный день защиты детей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778098"/>
          </a:xfrm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052513"/>
            <a:ext cx="8229600" cy="580548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900" i="1" dirty="0" smtClean="0"/>
              <a:t>     </a:t>
            </a:r>
          </a:p>
          <a:p>
            <a:pPr>
              <a:buNone/>
            </a:pPr>
            <a:r>
              <a:rPr lang="ru-RU" sz="2900" i="1" dirty="0" smtClean="0"/>
              <a:t>          </a:t>
            </a:r>
            <a:r>
              <a:rPr lang="ru-RU" sz="2900" dirty="0" smtClean="0"/>
              <a:t>Наше государство провозглашает равными всех людей перед законом. Человек может реализовать свои права только в том случае, если не будет ущемлять права других людей. И у детей, и у взрослых есть человеческие права и обязанности, разница лишь в том, что взрослые больше знают и умеют и несут больше ответственности</a:t>
            </a:r>
          </a:p>
          <a:p>
            <a:pPr>
              <a:buNone/>
            </a:pPr>
            <a:r>
              <a:rPr lang="ru-RU" sz="2900" dirty="0" smtClean="0"/>
              <a:t>                                                          Мы имеем право на:</a:t>
            </a:r>
          </a:p>
          <a:p>
            <a:r>
              <a:rPr lang="ru-RU" sz="2900" dirty="0" smtClean="0"/>
              <a:t>Обучение</a:t>
            </a:r>
          </a:p>
          <a:p>
            <a:r>
              <a:rPr lang="ru-RU" sz="2900" dirty="0" smtClean="0"/>
              <a:t>Любовь и заботу</a:t>
            </a:r>
          </a:p>
          <a:p>
            <a:r>
              <a:rPr lang="ru-RU" sz="2900" dirty="0" smtClean="0"/>
              <a:t>Отдых и игру</a:t>
            </a:r>
          </a:p>
          <a:p>
            <a:r>
              <a:rPr lang="ru-RU" sz="2900" dirty="0" smtClean="0"/>
              <a:t>Медицинское обслуживание</a:t>
            </a:r>
          </a:p>
          <a:p>
            <a:r>
              <a:rPr lang="ru-RU" sz="2900" dirty="0" smtClean="0"/>
              <a:t>Достаточное и здоровое питание</a:t>
            </a:r>
          </a:p>
          <a:p>
            <a:r>
              <a:rPr lang="ru-RU" sz="2900" dirty="0" smtClean="0"/>
              <a:t>Равноправие со взрослыми</a:t>
            </a:r>
          </a:p>
          <a:p>
            <a:r>
              <a:rPr lang="ru-RU" sz="2900" dirty="0" smtClean="0"/>
              <a:t>Выражение своих взглядов</a:t>
            </a:r>
          </a:p>
          <a:p>
            <a:pPr>
              <a:buNone/>
            </a:pPr>
            <a:r>
              <a:rPr lang="ru-RU" sz="2900" dirty="0" smtClean="0"/>
              <a:t>                                     </a:t>
            </a:r>
          </a:p>
          <a:p>
            <a:pPr algn="ctr">
              <a:buNone/>
            </a:pPr>
            <a:r>
              <a:rPr lang="ru-RU" sz="2900" dirty="0" smtClean="0"/>
              <a:t>   Мы обязаны:</a:t>
            </a:r>
          </a:p>
          <a:p>
            <a:r>
              <a:rPr lang="ru-RU" sz="2900" dirty="0" smtClean="0"/>
              <a:t>Хорошо учиться</a:t>
            </a:r>
          </a:p>
          <a:p>
            <a:r>
              <a:rPr lang="ru-RU" sz="2900" dirty="0" smtClean="0"/>
              <a:t>Быть аккуратными и вежливыми</a:t>
            </a:r>
          </a:p>
          <a:p>
            <a:r>
              <a:rPr lang="ru-RU" sz="2900" dirty="0" smtClean="0"/>
              <a:t>Соблюдать правила поведения в школе и общественных местах</a:t>
            </a:r>
          </a:p>
          <a:p>
            <a:pPr>
              <a:buNone/>
            </a:pPr>
            <a:r>
              <a:rPr lang="ru-RU" sz="2900" dirty="0" smtClean="0"/>
              <a:t> 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195" name="Picture 3" descr="C:\Users\Я\Desktop\images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780928"/>
            <a:ext cx="2987824" cy="23583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52600" y="3352800"/>
            <a:ext cx="5334000" cy="25447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5400" b="1" i="1" u="sng" dirty="0" smtClean="0">
                <a:solidFill>
                  <a:srgbClr val="660033"/>
                </a:solidFill>
                <a:latin typeface="Lucida Handwriting" pitchFamily="66" charset="0"/>
              </a:rPr>
              <a:t>ЗАКОН СТРАНЫ НАДО ЗНАТЬ И УВАЖАТЬ!</a:t>
            </a:r>
          </a:p>
        </p:txBody>
      </p:sp>
      <p:pic>
        <p:nvPicPr>
          <p:cNvPr id="11267" name="Picture 3" descr="12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0"/>
            <a:ext cx="548640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55576" y="1196975"/>
            <a:ext cx="6934274" cy="492918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Всем большое спасибо. </a:t>
            </a:r>
          </a:p>
          <a:p>
            <a:pPr>
              <a:buNone/>
            </a:pPr>
            <a:r>
              <a:rPr lang="ru-RU" b="1" dirty="0" smtClean="0"/>
              <a:t>Не забывайте про свои права и обязанности!</a:t>
            </a:r>
          </a:p>
          <a:p>
            <a:endParaRPr lang="ru-RU" dirty="0"/>
          </a:p>
        </p:txBody>
      </p:sp>
      <p:pic>
        <p:nvPicPr>
          <p:cNvPr id="9218" name="Picture 2" descr="C:\Users\Я\Desktop\images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348880"/>
            <a:ext cx="5976664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Международный день защиты детей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323528" y="2174875"/>
            <a:ext cx="4173860" cy="395128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Отмечается ежегодно 1 июня</a:t>
            </a:r>
          </a:p>
          <a:p>
            <a:pPr>
              <a:buNone/>
            </a:pPr>
            <a:r>
              <a:rPr lang="ru-RU" dirty="0" smtClean="0"/>
              <a:t>Был учрежден в ноябре 1949 года в</a:t>
            </a:r>
          </a:p>
          <a:p>
            <a:pPr>
              <a:buNone/>
            </a:pPr>
            <a:r>
              <a:rPr lang="ru-RU" dirty="0" smtClean="0"/>
              <a:t>столице Франции городе Париже  решением конгресса </a:t>
            </a:r>
            <a:r>
              <a:rPr lang="ru-RU" u="sng" dirty="0" smtClean="0"/>
              <a:t>Международной демократической федерации женщин</a:t>
            </a:r>
            <a:r>
              <a:rPr lang="ru-RU" dirty="0" smtClean="0"/>
              <a:t>. Впервые «Международный день защиты</a:t>
            </a:r>
            <a:r>
              <a:rPr lang="ru-RU" dirty="0" smtClean="0">
                <a:hlinkClick r:id="rId2" tooltip="Защита детей"/>
              </a:rPr>
              <a:t> </a:t>
            </a:r>
            <a:r>
              <a:rPr lang="ru-RU" dirty="0" smtClean="0"/>
              <a:t>детей» отмечался в 1950  -м году.</a:t>
            </a: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499993" y="2420888"/>
            <a:ext cx="4186808" cy="4032447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 Международного дня детей есть флаг. На зеленом фоне, символизирующем рост, гармонию, свежесть и плодородие, вокруг знака Земли размещены стилизованные фигурки — красная, желтая, синяя, белая и черная. Эти человеческие фигурки символизируют разнообразие и терпимость. Знак Земли, размещенный в центре, — это символ нашего общего дома.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ru-RU" dirty="0" smtClean="0"/>
              <a:t>История праздника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Флаг</a:t>
            </a:r>
            <a:endParaRPr lang="ru-RU" dirty="0"/>
          </a:p>
        </p:txBody>
      </p:sp>
      <p:pic>
        <p:nvPicPr>
          <p:cNvPr id="3" name="Picture 2" descr="Флаг Международного дня дет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980728"/>
            <a:ext cx="1905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3898776" cy="148478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Права ребёнка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Я\Desktop\1303195573_prevyupravarus.jpg"/>
          <p:cNvPicPr>
            <a:picLocks noChangeAspect="1" noChangeArrowheads="1"/>
          </p:cNvPicPr>
          <p:nvPr/>
        </p:nvPicPr>
        <p:blipFill>
          <a:blip r:embed="rId2" cstate="print"/>
          <a:srcRect r="5114" b="6282"/>
          <a:stretch>
            <a:fillRect/>
          </a:stretch>
        </p:blipFill>
        <p:spPr bwMode="auto">
          <a:xfrm>
            <a:off x="0" y="1484784"/>
            <a:ext cx="4283968" cy="439248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067944" y="404664"/>
            <a:ext cx="4536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 1959 г. Генеральная Ассамблея ООН провозгласила</a:t>
            </a:r>
            <a:r>
              <a:rPr lang="ru-RU" b="1" dirty="0"/>
              <a:t> Декларацию </a:t>
            </a:r>
            <a:r>
              <a:rPr lang="ru-RU" dirty="0"/>
              <a:t>прав ребенка</a:t>
            </a:r>
            <a:r>
              <a:rPr lang="ru-RU" dirty="0" smtClean="0"/>
              <a:t>. Ее содержание было призывом к добру, справедливости в отношении детей. </a:t>
            </a:r>
            <a:r>
              <a:rPr lang="ru-RU" u="sng" dirty="0" smtClean="0"/>
              <a:t>Декларации имеют лишь рекомендательный характер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2636912"/>
            <a:ext cx="4392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20 ноября 1989 г. </a:t>
            </a:r>
            <a:r>
              <a:rPr lang="ru-RU" dirty="0" smtClean="0"/>
              <a:t>Генеральная Ассамблея ООН приняла конвенцию </a:t>
            </a:r>
            <a:r>
              <a:rPr lang="ru-RU" dirty="0"/>
              <a:t>о правах </a:t>
            </a:r>
            <a:r>
              <a:rPr lang="ru-RU" dirty="0" smtClean="0"/>
              <a:t>ребенка. </a:t>
            </a:r>
            <a:r>
              <a:rPr lang="ru-RU" b="1" dirty="0" smtClean="0"/>
              <a:t>Конвенция </a:t>
            </a:r>
            <a:r>
              <a:rPr lang="ru-RU" dirty="0" smtClean="0"/>
              <a:t>отличается от декларации тем, что это договор, который должен неукоснительно исполняться теми, кто его подписал.</a:t>
            </a:r>
          </a:p>
          <a:p>
            <a:endParaRPr lang="ru-RU" dirty="0" smtClean="0"/>
          </a:p>
          <a:p>
            <a:r>
              <a:rPr lang="ru-RU" dirty="0" smtClean="0"/>
              <a:t>Эта конвенция ратифицирована Россией в 1990 году.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70609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Конвенция  о правах ребёнка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2050" name="Picture 2" descr="C:\Users\Я\Desktop\kopija_0008-008-deti-imejut-pravo-na-vospitanie-v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93" y="1268760"/>
            <a:ext cx="3350279" cy="295232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19872" y="1196752"/>
            <a:ext cx="554461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Статья 1. </a:t>
            </a:r>
            <a:r>
              <a:rPr lang="ru-RU" b="1" dirty="0"/>
              <a:t>Определение ребенка</a:t>
            </a:r>
            <a:r>
              <a:rPr lang="ru-RU" b="1" dirty="0" smtClean="0"/>
              <a:t>.</a:t>
            </a:r>
          </a:p>
          <a:p>
            <a:r>
              <a:rPr lang="ru-RU" sz="2000" b="1" dirty="0" smtClean="0"/>
              <a:t> </a:t>
            </a:r>
            <a:r>
              <a:rPr lang="ru-RU" sz="2000" u="sng" dirty="0"/>
              <a:t>Человек до 18 лет считается ребёнком и обладает всеми правами, заключёнными в данной </a:t>
            </a:r>
            <a:r>
              <a:rPr lang="ru-RU" sz="2000" u="sng" dirty="0" smtClean="0"/>
              <a:t>Конвенции</a:t>
            </a:r>
            <a:r>
              <a:rPr lang="ru-RU" sz="2000" u="sng" dirty="0"/>
              <a:t>.</a:t>
            </a:r>
          </a:p>
          <a:p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2348880"/>
            <a:ext cx="5256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/>
              <a:t>    Право на жизнь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   Право </a:t>
            </a:r>
            <a:r>
              <a:rPr lang="ru-RU" sz="2000" dirty="0"/>
              <a:t>на имя и </a:t>
            </a:r>
            <a:r>
              <a:rPr lang="ru-RU" sz="2000" dirty="0" smtClean="0"/>
              <a:t>гражданство </a:t>
            </a:r>
            <a:r>
              <a:rPr lang="ru-RU" sz="2000" dirty="0"/>
              <a:t>при </a:t>
            </a:r>
            <a:r>
              <a:rPr lang="ru-RU" sz="2000" dirty="0" smtClean="0"/>
              <a:t>рождении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3573016"/>
            <a:ext cx="56886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Право на образование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Право на отдых и досуг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Право иметь имущество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Право свободно выражать свои взгляды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5873115"/>
            <a:ext cx="813690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Право на личную жизнь, семейную жизнь, неприкосновенность жилища, тайну переписки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3212976"/>
            <a:ext cx="5868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Право на получение медицинской помощи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4725144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Право на свободное перемещение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Право на свободу и воспитание родителями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Право на всестороннее развитие и уважение человеческого достоинства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правовые даты (праздники)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844824"/>
            <a:ext cx="849694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 июня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– Международный день защиты детей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4 июня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 Международный день детей – жертв агрессии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20 ноября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– Всемирный день прав ребёнка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10 декабря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– День прав человека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12 декабря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– День Конституции РФ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Ответственность за совершенные поступки.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79512" y="2174875"/>
            <a:ext cx="2592288" cy="39512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На территории РФ уголовная ответственность за многие правонарушения наступает с 14лет (ст. 20 УК), законом предусмотрены различные наказания, в том числе и штрафы. 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915816" y="4581128"/>
            <a:ext cx="6048671" cy="1872207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sz="2600" dirty="0" smtClean="0"/>
              <a:t>      Ложные вызовы пожарных (сейчас часто по вечерам срабатывает сигнализация в школе из-за того, что кто-то просто развлекается. А ведь может случится так, что при настоящем пожаре уже никто не поверит прозвучавшему сигналу и это приведет к большой трагедии), ложные вызовы скорой помощи, милиции.</a:t>
            </a:r>
            <a:endParaRPr lang="ru-RU" sz="2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467544" y="1268760"/>
            <a:ext cx="4040188" cy="648072"/>
          </a:xfrm>
        </p:spPr>
        <p:txBody>
          <a:bodyPr/>
          <a:lstStyle/>
          <a:p>
            <a:r>
              <a:rPr lang="ru-RU" dirty="0" smtClean="0"/>
              <a:t>Запомни!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6096" y="1268761"/>
            <a:ext cx="3312368" cy="648072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7400" dirty="0" smtClean="0"/>
              <a:t>Ложный звонок</a:t>
            </a:r>
          </a:p>
          <a:p>
            <a:endParaRPr lang="ru-RU" dirty="0"/>
          </a:p>
        </p:txBody>
      </p:sp>
      <p:pic>
        <p:nvPicPr>
          <p:cNvPr id="4100" name="Picture 4" descr="C:\Users\Я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916832"/>
            <a:ext cx="2592288" cy="181927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652120" y="2060848"/>
            <a:ext cx="32403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Ложное сообщение о готовящемся террористическом акте – это статья Уголовного кодекса Российской Федерации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3645024"/>
            <a:ext cx="540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...Оказывается, это вовсе не шутка, избавляющая от очередной контрольной, а статья УК, предусматривающая конкретное наказание!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Ответственность за совершенные поступки.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2174875"/>
            <a:ext cx="3034680" cy="39512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Вред   может быть причинен не только гражданину, но и его имуществу ст. 1064 ГК предписывает еще и возмещение материального ущерба в полном объеме лицом, причинившим вред.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84168" y="2174875"/>
            <a:ext cx="2602632" cy="3951288"/>
          </a:xfrm>
        </p:spPr>
        <p:txBody>
          <a:bodyPr>
            <a:normAutofit/>
          </a:bodyPr>
          <a:lstStyle/>
          <a:p>
            <a:r>
              <a:rPr lang="ru-RU" dirty="0" smtClean="0"/>
              <a:t>Обычная драка вполне может быть рассмотрена как ст. 116 УК - побои.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0" y="1484784"/>
            <a:ext cx="3779912" cy="690091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pPr algn="ctr"/>
            <a:r>
              <a:rPr lang="ru-RU" sz="3800" dirty="0" smtClean="0"/>
              <a:t>Порча чужого имущества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92080" y="1124744"/>
            <a:ext cx="3851920" cy="720080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8000" dirty="0" smtClean="0"/>
              <a:t>Нанесение побоев</a:t>
            </a:r>
          </a:p>
          <a:p>
            <a:pPr algn="ctr"/>
            <a:endParaRPr lang="ru-RU" dirty="0"/>
          </a:p>
        </p:txBody>
      </p:sp>
      <p:pic>
        <p:nvPicPr>
          <p:cNvPr id="5122" name="Picture 2" descr="C:\Users\Я\Desktop\331996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204864"/>
            <a:ext cx="1944216" cy="207493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635896" y="4509120"/>
            <a:ext cx="51845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Ответственность за вред, нанесенный несовершеннолетним, лежит на его родителях или лицах, их заменяющих, которые в полной мере расплачиваются (и в прямом, и в переносном смысле) за действия своего чада. Например, оплата медицинской помощи.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Ответственность за совершенные поступки.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Фраза: Еще раз прицепишься- убью. Знаешь, сколько у меня друзей? Мне стоит только им пожаловаться – и тебе не жить.</a:t>
            </a:r>
          </a:p>
          <a:p>
            <a:pPr>
              <a:buNone/>
            </a:pPr>
            <a:r>
              <a:rPr lang="ru-RU" dirty="0" smtClean="0"/>
              <a:t>по ст. 119 УК - Угроза убийством или причинением тяжкого вреда здоровью наказывается штрафом или лишением свободы сроком до двух лет.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4016449" cy="193089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ст. 130 УК РФ - оскорбление - штраф в размере до 100 МРОТ, либо исправительные работы на 6 – 12 месяцев.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467544" y="1412776"/>
            <a:ext cx="3657600" cy="658368"/>
          </a:xfrm>
        </p:spPr>
        <p:txBody>
          <a:bodyPr/>
          <a:lstStyle/>
          <a:p>
            <a:r>
              <a:rPr lang="ru-RU" dirty="0" smtClean="0"/>
              <a:t>Угроза «болтовней»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55976" y="1340768"/>
            <a:ext cx="3657600" cy="658368"/>
          </a:xfrm>
        </p:spPr>
        <p:txBody>
          <a:bodyPr/>
          <a:lstStyle/>
          <a:p>
            <a:r>
              <a:rPr lang="ru-RU" dirty="0" smtClean="0"/>
              <a:t>Оскорбление</a:t>
            </a:r>
            <a:endParaRPr lang="ru-RU" dirty="0"/>
          </a:p>
        </p:txBody>
      </p:sp>
      <p:pic>
        <p:nvPicPr>
          <p:cNvPr id="6146" name="Picture 2" descr="C:\Users\Я\Desktop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221088"/>
            <a:ext cx="3384376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Ответственность за совершенные поступки.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1535113"/>
            <a:ext cx="4040188" cy="63976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/>
              <a:t>Осквернение зданий и транспорта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2174875"/>
            <a:ext cx="4040188" cy="4422775"/>
          </a:xfrm>
        </p:spPr>
        <p:txBody>
          <a:bodyPr>
            <a:normAutofit/>
          </a:bodyPr>
          <a:lstStyle/>
          <a:p>
            <a:r>
              <a:rPr lang="ru-RU" dirty="0" smtClean="0"/>
              <a:t>ст. 214 УК – вандализм - осквернение зданий и сооружений, порча имущества на общественном транспорте или в иных общественных местах - штраф от 50 до 100 МРОТ и возмещение ущерба.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4102100" y="3284538"/>
            <a:ext cx="5041900" cy="280828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i="1" dirty="0" smtClean="0"/>
              <a:t>     Всегда надо помнить о том, что за совершенные поступки надо отвечать. И во многих случаях можно было найти какое-то другое решение проблемы.</a:t>
            </a:r>
            <a:endParaRPr lang="ru-RU" sz="2800" dirty="0"/>
          </a:p>
        </p:txBody>
      </p:sp>
      <p:pic>
        <p:nvPicPr>
          <p:cNvPr id="7170" name="Picture 2" descr="C:\Users\Я\Desktop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484784"/>
            <a:ext cx="2581275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445</TotalTime>
  <Words>695</Words>
  <Application>Microsoft Office PowerPoint</Application>
  <PresentationFormat>Экран (4:3)</PresentationFormat>
  <Paragraphs>93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Международный день защиты детей</vt:lpstr>
      <vt:lpstr>Международный день защиты детей</vt:lpstr>
      <vt:lpstr>Права ребёнка</vt:lpstr>
      <vt:lpstr>Конвенция  о правах ребёнка</vt:lpstr>
      <vt:lpstr>правовые даты (праздники)</vt:lpstr>
      <vt:lpstr>  Ответственность за совершенные поступки. </vt:lpstr>
      <vt:lpstr>Ответственность за совершенные поступки.</vt:lpstr>
      <vt:lpstr>Ответственность за совершенные поступки.</vt:lpstr>
      <vt:lpstr>Ответственность за совершенные поступки.</vt:lpstr>
      <vt:lpstr>Заключение</vt:lpstr>
      <vt:lpstr>ЗАКОН СТРАНЫ НАДО ЗНАТЬ И УВАЖАТЬ!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Международный день защиты детей»</dc:title>
  <dc:creator>Я</dc:creator>
  <cp:lastModifiedBy>mschool_4@outlook.com</cp:lastModifiedBy>
  <cp:revision>46</cp:revision>
  <dcterms:created xsi:type="dcterms:W3CDTF">2013-05-07T14:36:32Z</dcterms:created>
  <dcterms:modified xsi:type="dcterms:W3CDTF">2020-05-23T19:44:06Z</dcterms:modified>
</cp:coreProperties>
</file>